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8BF970-AE58-41EE-9856-5B4BE4AC10F4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8C62568A-7B79-4628-A22A-DC12FD39395C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02:22:2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20,'-27'6'166,"-3"1"69,13-3 71,11-1 349,8-2 763,-1-2-1132,-1 0-306,0 1 0,0 0 0,0-1 0,0 1 0,0 0 0,1-1 0,-1 1 0,0 0 0,0 0 0,0-1 0,1 1 0,-1 0 0,0-1 0,0 1 0,0 0 0,1 0 0,-1-1 0,0 1 0,1 0 0,-1 0 0,0 0 0,1 0 0,-1-1 0,0 1 0,0 0 0,1 0 0,-1 0 0,0 0 0,1 0 0,119-8-2267,-86 3 2156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2BFC-FA08-E092-EBE0-CC13907F2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0002E-58ED-DD3A-9CE9-DBF35866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BC07-5EF2-9ACD-044A-9CCF7D07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D05B9-866B-702E-FF58-BDF2C2D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5C9E-A375-B60A-50C0-4608858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87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7E65-B98A-E3A9-2760-6275BA1E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6684-9E80-930E-0E4C-CCA04DB34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CD44D-FBA5-6532-BCA9-12BB8671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6910B-D50A-8B88-351A-202DA1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FB3D-68E4-E324-0206-82A6812C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169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AB7E9-9123-BC0A-A31D-1CACE65B8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FEBBB-7346-3D3D-4C99-83CDD4BC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F219-05F8-1080-70B5-C9D961BA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C9913-2E88-7210-F7AD-1B4CC8FE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8D0E-8D34-53CB-3854-8F42D5B9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45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893A-EB48-44BB-F5E3-D48F386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573F-2A2C-CC48-A702-44A5E97AD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B718-D25D-BEC7-F182-C7AF89AFA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F10B2-0E46-D8CA-D65A-402DAF2C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788D-F4F6-27B5-5142-D6F12EF2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676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37B8-ACB7-A76F-7028-93063E0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D811-09AE-9F52-AB86-C06352DC0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31CA-D024-3775-B231-5A181262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C4512-5CCB-62BF-5AD3-1ABDEA1F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7E5AF-6385-4372-955F-EA177044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438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108C-85CF-9A30-C3F2-B4D52B22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8D8A-864E-5E12-89EA-0EFA44EA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3F211-1DC8-09EE-7AFF-A317A30C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F7221-0B3B-AC55-B4D9-B5A0986D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85439-76BF-30FC-FFB9-768E0C8E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B1E38-5789-908A-5944-4E6C8DE9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7183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C7D0-0425-3FB7-993F-83AC9E73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FFA1E-588D-1FE7-CD1E-4B8E3926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2648-3B11-641D-C42F-BBE06D81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357DA-8C32-8987-8480-2326C4B2F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E42B8-0A6E-D1F1-AA9B-E9F00C295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B074-D49C-0BF5-1CED-5BED8254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60920-3543-802B-C578-C0CEBBD8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52CB2-AFA1-269B-3694-F046147E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63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171-84A6-FC91-8FC2-8248A5AE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DB06D8-2500-01B2-462B-E9DA813E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1316A-3A71-DBD5-1F74-3E37FE13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8334E-4DEC-479B-8A00-108C92A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15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82227-5030-CEA5-0BE1-6DF056EB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0E26-ADC2-2F44-C49E-EF9F7ED9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5A198-7207-EBAD-859D-E7653A00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327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7BD3-6007-0C94-8276-ADBB4F3B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D5206-D2E6-7818-8A28-490619482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27907-ABE3-66AA-C795-A29B22136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5B0A8-4AC1-7889-D4E2-9D183C83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F60B-3307-A905-7766-7BF9DD92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4C64E-B1D3-C6F2-B0FE-2220435C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442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0E2B-5DC2-08E5-7575-464CE572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F0746-036C-30B0-094F-335AD20DC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0A9EC-8742-1994-B72D-1B7136C5F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317CA-A40A-D189-04A0-C9FF15AC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6C0EC-C4F6-D5AE-B5B1-1F23F30E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1AA84-9597-20E0-784E-16102619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134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C0187-E475-CDA9-10C8-D72A656D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4E499-684E-DC61-4F33-485EF9C83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40EC-3FFA-531A-F817-09E761ED6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C3926-04C9-414B-8682-3B4F8CDEFB06}" type="datetimeFigureOut">
              <a:rPr lang="en-PH" smtClean="0"/>
              <a:t>13/09/2025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9E3A0-18D4-1DEC-392F-F93F49C20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5919D-53FC-8A8E-4407-5BEDBB0C8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6AA6-7007-4B01-AF8C-120175D623B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69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614595"/>
            <a:ext cx="5817833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solidFill>
                  <a:srgbClr val="FF0000"/>
                </a:solidFill>
                <a:latin typeface="Söhne"/>
              </a:rPr>
              <a:t>MexE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 406 </a:t>
            </a:r>
          </a:p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Robotics</a:t>
            </a:r>
            <a:r>
              <a:rPr lang="en-US" sz="6600" dirty="0">
                <a:solidFill>
                  <a:srgbClr val="FF0000"/>
                </a:solidFill>
                <a:latin typeface="Söhne"/>
              </a:rPr>
              <a:t> 1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1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2236-341A-112C-B1B0-33B50A1D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Google Shape;288;p19">
            <a:extLst>
              <a:ext uri="{FF2B5EF4-FFF2-40B4-BE49-F238E27FC236}">
                <a16:creationId xmlns:a16="http://schemas.microsoft.com/office/drawing/2014/main" id="{F8BD48B5-B922-EBC4-99C8-72D4FC5741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849" y="538048"/>
            <a:ext cx="10872301" cy="5638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11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5136-C1C0-0ACD-6A68-A9D7121F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</a:t>
            </a:r>
            <a:r>
              <a:rPr lang="en-US" sz="4400">
                <a:solidFill>
                  <a:srgbClr val="000000"/>
                </a:solidFill>
              </a:rPr>
              <a:t>1: </a:t>
            </a:r>
            <a:r>
              <a:rPr lang="en-US" sz="4400" dirty="0">
                <a:solidFill>
                  <a:srgbClr val="000000"/>
                </a:solidFill>
              </a:rPr>
              <a:t>Planar Manipulator</a:t>
            </a:r>
            <a:endParaRPr lang="en-PH" dirty="0"/>
          </a:p>
        </p:txBody>
      </p:sp>
      <p:pic>
        <p:nvPicPr>
          <p:cNvPr id="4" name="Google Shape;295;p20">
            <a:extLst>
              <a:ext uri="{FF2B5EF4-FFF2-40B4-BE49-F238E27FC236}">
                <a16:creationId xmlns:a16="http://schemas.microsoft.com/office/drawing/2014/main" id="{0A8613A0-888D-5B53-E971-5BA1969B05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73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26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ADD4-BEFD-D244-E5F0-381B435A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2: Parallel Manipulator</a:t>
            </a:r>
            <a:endParaRPr lang="en-PH" dirty="0"/>
          </a:p>
        </p:txBody>
      </p:sp>
      <p:pic>
        <p:nvPicPr>
          <p:cNvPr id="4" name="Google Shape;302;p21">
            <a:extLst>
              <a:ext uri="{FF2B5EF4-FFF2-40B4-BE49-F238E27FC236}">
                <a16:creationId xmlns:a16="http://schemas.microsoft.com/office/drawing/2014/main" id="{587D02D9-6C33-0EB7-9F4A-1CA1425F4F6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22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FA7F-1BAB-25B1-C74E-E7FFAFEF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3: RRR Spatial Manipulator</a:t>
            </a:r>
            <a:endParaRPr lang="en-PH" dirty="0"/>
          </a:p>
        </p:txBody>
      </p:sp>
      <p:pic>
        <p:nvPicPr>
          <p:cNvPr id="8" name="Google Shape;241;p31">
            <a:extLst>
              <a:ext uri="{FF2B5EF4-FFF2-40B4-BE49-F238E27FC236}">
                <a16:creationId xmlns:a16="http://schemas.microsoft.com/office/drawing/2014/main" id="{CD643295-CB3B-FC1C-8462-DBB85899EE1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815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Example 4: RRP SCARA Spatial Manipulator</a:t>
            </a:r>
            <a:endParaRPr lang="en-PH" dirty="0"/>
          </a:p>
        </p:txBody>
      </p:sp>
      <p:pic>
        <p:nvPicPr>
          <p:cNvPr id="7" name="Google Shape;256;p33">
            <a:extLst>
              <a:ext uri="{FF2B5EF4-FFF2-40B4-BE49-F238E27FC236}">
                <a16:creationId xmlns:a16="http://schemas.microsoft.com/office/drawing/2014/main" id="{7CEBB5B4-76A8-356B-0B4F-7A2E1C48AEC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47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6000" dirty="0"/>
              <a:t>Self Review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15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Example</a:t>
            </a:r>
            <a:r>
              <a:rPr lang="en-US" sz="4400" dirty="0">
                <a:solidFill>
                  <a:srgbClr val="000000"/>
                </a:solidFill>
              </a:rPr>
              <a:t> 1: RRP Spherical Manipulator</a:t>
            </a:r>
            <a:endParaRPr lang="en-PH" dirty="0"/>
          </a:p>
        </p:txBody>
      </p:sp>
      <p:pic>
        <p:nvPicPr>
          <p:cNvPr id="6" name="Google Shape;328;p25" descr="Draw the Kinematic Diagram of the &#10;Spatial Mechanical Manipulators Below &#10;and solve for their Mobility/DOF: &#10;a. ">
            <a:extLst>
              <a:ext uri="{FF2B5EF4-FFF2-40B4-BE49-F238E27FC236}">
                <a16:creationId xmlns:a16="http://schemas.microsoft.com/office/drawing/2014/main" id="{07AE6DBE-A600-CEA3-4AA3-FB439BB4884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0682" t="45027" r="30075" b="5860"/>
          <a:stretch/>
        </p:blipFill>
        <p:spPr>
          <a:xfrm>
            <a:off x="838200" y="1675722"/>
            <a:ext cx="5119457" cy="4886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56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2: PPP Cartesian Manipulator</a:t>
            </a:r>
            <a:endParaRPr lang="en-PH" dirty="0"/>
          </a:p>
        </p:txBody>
      </p:sp>
      <p:pic>
        <p:nvPicPr>
          <p:cNvPr id="5" name="Google Shape;343;p27">
            <a:extLst>
              <a:ext uri="{FF2B5EF4-FFF2-40B4-BE49-F238E27FC236}">
                <a16:creationId xmlns:a16="http://schemas.microsoft.com/office/drawing/2014/main" id="{10CCEE18-5809-C6FE-5E13-4106AC8DB0C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7"/>
            <a:ext cx="5257800" cy="4802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3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D4F-F905-B2F0-1B4F-501D8C53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Test 3: 6 DOF Articulated Manipulator</a:t>
            </a:r>
            <a:endParaRPr lang="en-PH" dirty="0"/>
          </a:p>
        </p:txBody>
      </p:sp>
      <p:pic>
        <p:nvPicPr>
          <p:cNvPr id="6" name="Google Shape;358;p29" descr="Ideal 6 DOF Spatial Manipulators &#10;(6400) &#10;(3150) &#10;(2800) &#10;02 &#10;JI &#10;(340V) ">
            <a:extLst>
              <a:ext uri="{FF2B5EF4-FFF2-40B4-BE49-F238E27FC236}">
                <a16:creationId xmlns:a16="http://schemas.microsoft.com/office/drawing/2014/main" id="{E0C5D591-0847-4E6B-79FF-3F413033EE9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24477" t="26762" r="26303" b="4334"/>
          <a:stretch/>
        </p:blipFill>
        <p:spPr>
          <a:xfrm>
            <a:off x="838200" y="1594805"/>
            <a:ext cx="5257800" cy="4898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37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1D733-3655-0967-DCA2-725F0668B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P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17135C-062E-4296-00E2-D5EA0F160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82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B88-252D-79D1-8025-0133EE184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C5ED-B821-3A9E-781E-9C39D95C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CC382-63D0-70D5-52E8-B2740851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26775-8B82-F297-0E7F-54432BB66CC7}"/>
              </a:ext>
            </a:extLst>
          </p:cNvPr>
          <p:cNvSpPr txBox="1">
            <a:spLocks/>
          </p:cNvSpPr>
          <p:nvPr/>
        </p:nvSpPr>
        <p:spPr>
          <a:xfrm>
            <a:off x="6232124" y="1305017"/>
            <a:ext cx="5817833" cy="26971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FF0000"/>
                </a:solidFill>
                <a:latin typeface="Söhne"/>
              </a:rPr>
              <a:t>“Types: </a:t>
            </a:r>
            <a:r>
              <a:rPr lang="en-US" sz="6600" dirty="0">
                <a:latin typeface="Söhne"/>
              </a:rPr>
              <a:t>Number of Degrees of Freedom</a:t>
            </a:r>
            <a:r>
              <a:rPr lang="en-US" sz="6600" b="1" dirty="0">
                <a:solidFill>
                  <a:srgbClr val="FF0000"/>
                </a:solidFill>
                <a:latin typeface="Söhne"/>
              </a:rPr>
              <a:t>”</a:t>
            </a:r>
            <a:endParaRPr lang="en-PH" sz="6600" dirty="0">
              <a:solidFill>
                <a:srgbClr val="FF000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7A6B7D-525C-11A3-90C4-CC2945D06437}"/>
              </a:ext>
            </a:extLst>
          </p:cNvPr>
          <p:cNvSpPr txBox="1">
            <a:spLocks/>
          </p:cNvSpPr>
          <p:nvPr/>
        </p:nvSpPr>
        <p:spPr>
          <a:xfrm>
            <a:off x="7590408" y="5243406"/>
            <a:ext cx="4601592" cy="14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PH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Engr. Mikko A. De Torres</a:t>
            </a:r>
          </a:p>
          <a:p>
            <a:pPr algn="l"/>
            <a:r>
              <a:rPr lang="en-PH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Mechatronics Engineer</a:t>
            </a: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Department of Electronics Engineering 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Batangas State University || College of Engineering</a:t>
            </a:r>
            <a:endParaRPr lang="en-US" sz="14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</a:endParaRPr>
          </a:p>
          <a:p>
            <a:endParaRPr lang="en-PH" sz="9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1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F557-4BFC-CD2C-11EC-B54C8EBD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Degrees of Freedom (DOF)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A4B0-9CB3-FF9D-3F7E-38300220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Defined as the minimum number of independent parameters/ variables/ coordinates needed to describe a system completely.</a:t>
            </a:r>
          </a:p>
          <a:p>
            <a:pPr marL="0" indent="0">
              <a:buNone/>
            </a:pPr>
            <a:endParaRPr lang="en-P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D7ACF9-FF55-8ED8-8C27-C52F29A54D62}"/>
                  </a:ext>
                </a:extLst>
              </p14:cNvPr>
              <p14:cNvContentPartPr/>
              <p14:nvPr/>
            </p14:nvContentPartPr>
            <p14:xfrm>
              <a:off x="9355072" y="4981708"/>
              <a:ext cx="59400" cy="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D7ACF9-FF55-8ED8-8C27-C52F29A54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46432" y="4972708"/>
                <a:ext cx="770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17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C7BD-238F-8D08-5B12-1C909478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Note: The following are ideal DOF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D67F-1E45-A427-BB96-6AC2586B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point</a:t>
            </a:r>
            <a:r>
              <a:rPr lang="en-US" sz="4400" dirty="0"/>
              <a:t> in 2D: 2-DOF; in 3D space: 3-DOF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dirty="0"/>
              <a:t>A </a:t>
            </a:r>
            <a:r>
              <a:rPr lang="en-US" sz="4400" b="1" dirty="0"/>
              <a:t>rigid body</a:t>
            </a:r>
            <a:r>
              <a:rPr lang="en-US" sz="4400" dirty="0"/>
              <a:t> in 3D: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r>
              <a:rPr lang="en-US" sz="4400" b="1" dirty="0"/>
              <a:t>Planar Manipulator</a:t>
            </a:r>
            <a:r>
              <a:rPr lang="en-US" sz="4400" dirty="0"/>
              <a:t>: 3-DOF</a:t>
            </a:r>
          </a:p>
          <a:p>
            <a:pPr marL="457200" indent="-412750" algn="just">
              <a:lnSpc>
                <a:spcPct val="115000"/>
              </a:lnSpc>
              <a:spcBef>
                <a:spcPts val="1600"/>
              </a:spcBef>
              <a:buSzPts val="2900"/>
              <a:buFont typeface="Arial" panose="020B0604020202020204" pitchFamily="34" charset="0"/>
              <a:buChar char="-"/>
            </a:pPr>
            <a:r>
              <a:rPr lang="en-US" sz="4400" b="1" dirty="0"/>
              <a:t>Spatial Manipulator</a:t>
            </a:r>
            <a:r>
              <a:rPr lang="en-US" sz="4400" dirty="0"/>
              <a:t>: 6-DOF</a:t>
            </a:r>
          </a:p>
          <a:p>
            <a:pPr marL="457200" lvl="0" indent="-41275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  <a:buChar char="-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81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06AD-8142-3823-4DD4-5378E40F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based on the number of Degrees of Freedom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3671-04F3-F415-C142-B9303C31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Under-actuated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less than 6-DOF or a Planar Manipulator w/ less than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Ideal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exactly 6-DOF or a Planar Manipulator w/ exactly  3-DOF.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Redundant Manipulator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Either a Spatial Manipulator w/ more than 6-DOF or a Planar Manipulator w/ more than  3-DOF.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447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3D1B7-2971-713E-B063-B4FBFDB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>
                <a:solidFill>
                  <a:srgbClr val="000000"/>
                </a:solidFill>
              </a:rPr>
              <a:t>Importance of Under-actuated, Ideal and Redundant</a:t>
            </a:r>
            <a:endParaRPr lang="en-P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CD9C-CFA2-DB6F-1E40-C2A2D6BFC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8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426B6-AC8B-0E3E-3CBC-CD7301B5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</a:rPr>
              <a:t>DOF vs Mobility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B97BEA-CFB9-95AE-4D8F-0E91C66B0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Note: If the </a:t>
            </a:r>
            <a:r>
              <a:rPr lang="en-US" sz="4800" b="1" dirty="0"/>
              <a:t>DOF</a:t>
            </a:r>
            <a:r>
              <a:rPr lang="en-US" sz="4800" dirty="0"/>
              <a:t> of a manipulator is more than the </a:t>
            </a:r>
            <a:r>
              <a:rPr lang="en-US" sz="4800" b="1" dirty="0"/>
              <a:t>ideal</a:t>
            </a:r>
            <a:r>
              <a:rPr lang="en-US" sz="4800" dirty="0"/>
              <a:t> or based on your calculation it is a </a:t>
            </a:r>
            <a:r>
              <a:rPr lang="en-US" sz="4800" b="1" dirty="0"/>
              <a:t>Redundant Manipulator</a:t>
            </a:r>
            <a:r>
              <a:rPr lang="en-US" sz="4800" dirty="0"/>
              <a:t> it will be called </a:t>
            </a:r>
            <a:r>
              <a:rPr lang="en-US" sz="4800" b="1" dirty="0"/>
              <a:t>Mobility</a:t>
            </a:r>
            <a:r>
              <a:rPr lang="en-US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77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Spatial Manipulator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828334"/>
                <a:ext cx="10515600" cy="4834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n rigid moving</a:t>
                </a:r>
                <a:r>
                  <a:rPr kumimoji="0" lang="en-US" altLang="en-US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links and m joints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6n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(6−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Grubler's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criterion.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828334"/>
                <a:ext cx="10515600" cy="4834913"/>
              </a:xfrm>
              <a:prstGeom prst="rect">
                <a:avLst/>
              </a:prstGeom>
              <a:blipFill>
                <a:blip r:embed="rId2"/>
                <a:stretch>
                  <a:fillRect l="-1217" t="-757" b="-31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6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12-ABFC-7B71-C2E2-A3A0C833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000000"/>
                </a:solidFill>
              </a:rPr>
              <a:t>Grubler’s</a:t>
            </a:r>
            <a:r>
              <a:rPr lang="en-US" sz="4400" dirty="0">
                <a:solidFill>
                  <a:srgbClr val="000000"/>
                </a:solidFill>
              </a:rPr>
              <a:t> Criterion for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Mobility/DOF of Planar Manipulator 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38200" y="1828335"/>
                <a:ext cx="10515600" cy="4834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Let us consider a manipulator with n rigid moving links and m joints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Connectivity of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joint;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= 1, 2, 3, . . . . . , m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No. of constraints put by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i-th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joint 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</m:e>
                    </m:d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Total no. of constraints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Mobility of the manipulator M = 3n-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(3−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𝐶𝑖</m:t>
                        </m:r>
                        <m:r>
                          <a:rPr kumimoji="0" lang="en-US" altLang="en-US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b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</a:b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It is known as </a:t>
                </a:r>
                <a:r>
                  <a:rPr kumimoji="0" lang="en-US" altLang="en-US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Grubler's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criterion.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2EF0502-4898-7881-23C0-A82EDF83F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38200" y="1828335"/>
                <a:ext cx="10515600" cy="4834913"/>
              </a:xfrm>
              <a:prstGeom prst="rect">
                <a:avLst/>
              </a:prstGeom>
              <a:blipFill>
                <a:blip r:embed="rId2"/>
                <a:stretch>
                  <a:fillRect l="-1217" t="-757" b="-31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431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Maven Pro</vt:lpstr>
      <vt:lpstr>Söhne</vt:lpstr>
      <vt:lpstr>Office Theme</vt:lpstr>
      <vt:lpstr>PowerPoint Presentation</vt:lpstr>
      <vt:lpstr>PowerPoint Presentation</vt:lpstr>
      <vt:lpstr>Degrees of Freedom (DOF)</vt:lpstr>
      <vt:lpstr>Note: The following are ideal DOF</vt:lpstr>
      <vt:lpstr>Types based on the number of Degrees of Freedom</vt:lpstr>
      <vt:lpstr>Importance of Under-actuated, Ideal and Redundant</vt:lpstr>
      <vt:lpstr>DOF vs Mobility</vt:lpstr>
      <vt:lpstr>Grubler’s Criterion for Mobility/DOF of Spatial Manipulator </vt:lpstr>
      <vt:lpstr>Grubler’s Criterion for Mobility/DOF of Planar Manipulator </vt:lpstr>
      <vt:lpstr>PowerPoint Presentation</vt:lpstr>
      <vt:lpstr>Example 1: Planar Manipulator</vt:lpstr>
      <vt:lpstr>Example 2: Parallel Manipulator</vt:lpstr>
      <vt:lpstr>Example 3: RRR Spatial Manipulator</vt:lpstr>
      <vt:lpstr>Example 4: RRP SCARA Spatial Manipulator</vt:lpstr>
      <vt:lpstr>Self Review</vt:lpstr>
      <vt:lpstr>Example 1: RRP Spherical Manipulator</vt:lpstr>
      <vt:lpstr>Test 2: PPP Cartesian Manipulator</vt:lpstr>
      <vt:lpstr>Test 3: 6 DOF Articulated Manipulator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Mikko De Torres</dc:creator>
  <cp:lastModifiedBy>Mikko De Torres</cp:lastModifiedBy>
  <cp:revision>21</cp:revision>
  <dcterms:created xsi:type="dcterms:W3CDTF">2023-08-16T04:28:16Z</dcterms:created>
  <dcterms:modified xsi:type="dcterms:W3CDTF">2025-09-13T03:29:35Z</dcterms:modified>
</cp:coreProperties>
</file>